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5" r:id="rId24"/>
    <p:sldId id="279" r:id="rId25"/>
    <p:sldId id="28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DC66E9A-46E6-4491-BEA6-99FA5AC22F9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6"/>
            <p14:sldId id="277"/>
            <p14:sldId id="278"/>
            <p14:sldId id="275"/>
            <p14:sldId id="279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5125B3-B3A2-42EF-AF1C-406424199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40DC1D4-38F6-45F2-A176-BB54BFB554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E3C58F-2432-4D11-B162-D89689828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C9BD89C-3C06-4529-9D09-17510FADD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77BB66-47F1-4ADD-A54D-D5FF7DF70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045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BF9378-C14A-48D6-BA32-B3AD97820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E922F8-1DF1-4462-A975-ECC0A4593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9211F0-A93B-47FF-8634-62DD1237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DEE824-46E4-4AD6-AC16-9C6D4DC75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903B0E-A477-43E4-8D7F-1132E6DB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982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48D53F-D7B0-4188-9DF4-3A0C45804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B9D3F36-DECD-4850-BFC8-28EE7F27F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D14044-D2EA-4884-A082-FAA7CC9AE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E6E76A-5E8B-472C-858F-EFAEDA5ED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17ED3B-4D91-4A63-B306-67DDE6B39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51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D59A37-E0AD-4EA3-89AD-33DF1184B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51C08E-9E73-44AE-804E-0ABCDE35F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D1946B-5824-43D2-9687-E913B0B465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8FB5A8-70D2-44ED-A375-97534976B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76A6B2-BBC0-4379-8892-5DFCB8EBE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17B01F9-673B-44F4-8CF3-BDDEF7199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45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D0E436-ED26-4393-8B82-0325FB96C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FE8D9F-7BBB-4DD8-BD6D-9A2898EFD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0DD3FD4-9A39-4F7A-96F5-B0D531B03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2B77CA2-BC77-4A0D-8494-AF264C22D3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90CC615-0326-4F3A-8E1C-7A949E1800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0DBD2F7-0C30-42A0-B930-C237B6EE2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86F4413-B0AB-4EAC-8120-B94229DB9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C66060C-B331-47CD-9988-7463D1C56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258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095239-240D-4C59-8277-C52000AD6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07A559A-C06D-42D9-98DB-BE5187878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E45559D-EDDB-4565-86E9-56A18532A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ACC5E4-6287-44DE-960D-8F12DC3A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751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CFA86B0-1FC9-48E2-BDCF-19288F4A9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F93F3C-B1A8-40E7-B127-35203D2C9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0FC7007-17C3-4261-9277-ACE6983EF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269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E735F9-7E73-4B23-8153-45C10B580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EF3345-27C3-48E9-B470-045608D1A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FFC27C-204B-4A55-B385-907DD394D3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F3D923-4DC9-4F33-A2AE-C4A4BBDD0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2F0D81-81DE-47DA-9E66-D5CBA6CDA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D06B6D3-A4F9-4933-A8F1-4D9BB053B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07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8B9478-E558-4057-92FE-2119C98F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784E98F-E0DA-4BF5-BC1A-AA08150125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A526AED-30F0-4859-B4DA-AB95A7FE9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A6C8F5C-BAFB-4826-92E6-84F73D99F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42E3C9-A1C1-4F69-857A-71A79FFDE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EF3525-BF0C-4429-8885-A1335F7B3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7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5468F5-A1A2-4766-B6AE-1BBFAA45C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76CA75-AE8C-40EA-BF07-601B3BDD7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F3843C-56BE-42B2-B633-52B586CAD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EB8983-A8A6-4AD6-A0CE-29103B647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653103-F93B-4D5B-AE4C-160DEF506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480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FB45383-974C-4651-9094-03C41C7C61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405F35-65EE-4583-93E3-32BB87356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B11EA8-9E43-4C5D-833C-692B7EF77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6BFD4-B896-48AF-98E7-6454C2319949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19A0AD-7BF0-4365-9E89-C02865B4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ECFE21-6605-42BF-BFC5-13303B6D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228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828784-78CB-4D3B-9B47-A7487CF5A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7A09264-4C5E-41C1-BA4F-7F09C7996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DE7093-ED22-4202-A0B7-67671EF973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6BFD4-B896-48AF-98E7-6454C2319949}" type="datetimeFigureOut">
              <a:rPr lang="ru-RU" smtClean="0"/>
              <a:t>14.11.2022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E495A1-AC64-4979-99DE-4CD15380D1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430DDB-31E3-46AA-969D-AF0C5356BC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4EB4F3-CE33-47C1-8151-CAF6EC34E8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61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076DF-0DF8-4C24-B8B9-3ECF5AE478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ru-RU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ru-RU" sz="49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Тема: «Первые итоги обучения»</a:t>
            </a:r>
            <a:endParaRPr lang="ru-RU" sz="49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8F9553-20A1-4034-B550-60BB5B5899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202238"/>
            <a:ext cx="9144000" cy="1655762"/>
          </a:xfrm>
        </p:spPr>
        <p:txBody>
          <a:bodyPr>
            <a:normAutofit/>
          </a:bodyPr>
          <a:lstStyle/>
          <a:p>
            <a:r>
              <a:rPr lang="ru-RU" sz="3200" b="1" i="1" dirty="0"/>
              <a:t>Классный руководитель группы ЭО-22</a:t>
            </a:r>
          </a:p>
          <a:p>
            <a:r>
              <a:rPr lang="ru-RU" sz="3200" b="1" i="1" dirty="0"/>
              <a:t>Погодина Ксения Владимировна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E6B7003-95B3-405E-8501-D1C26C1D3EC5}"/>
              </a:ext>
            </a:extLst>
          </p:cNvPr>
          <p:cNvSpPr/>
          <p:nvPr/>
        </p:nvSpPr>
        <p:spPr>
          <a:xfrm>
            <a:off x="1862668" y="1122362"/>
            <a:ext cx="84328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Родительское собрание </a:t>
            </a:r>
          </a:p>
        </p:txBody>
      </p:sp>
    </p:spTree>
    <p:extLst>
      <p:ext uri="{BB962C8B-B14F-4D97-AF65-F5344CB8AC3E}">
        <p14:creationId xmlns:p14="http://schemas.microsoft.com/office/powerpoint/2010/main" val="1015944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C6CA02-C37E-4610-9D52-8C11FB608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F3C92D-84A8-466D-8CE5-D7F5A93ACA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Знакомство с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группой,социальная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 карта группы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Итоги успеваемости и посещаемости(сентябрь-ноябрь)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Общая характеристика успеваемости и посещаемости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группы,данная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 преподавателями разных дисциплин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Знакомство с нормативными документами ЗАМТ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Участие группы в мероприятиях техникума за отчетный период</a:t>
            </a: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Предстоящие экзамены и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Impact" panose="020B0806030902050204" pitchFamily="34" charset="0"/>
              </a:rPr>
              <a:t>диф.зачеты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Impact" panose="020B0806030902050204" pitchFamily="34" charset="0"/>
            </a:endParaRP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647995B-C029-4B46-A726-A407D5D95B8A}"/>
              </a:ext>
            </a:extLst>
          </p:cNvPr>
          <p:cNvSpPr/>
          <p:nvPr/>
        </p:nvSpPr>
        <p:spPr>
          <a:xfrm>
            <a:off x="842845" y="461201"/>
            <a:ext cx="105109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Повестка родительского собрания</a:t>
            </a:r>
          </a:p>
        </p:txBody>
      </p:sp>
    </p:spTree>
    <p:extLst>
      <p:ext uri="{BB962C8B-B14F-4D97-AF65-F5344CB8AC3E}">
        <p14:creationId xmlns:p14="http://schemas.microsoft.com/office/powerpoint/2010/main" val="59150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27C0FA-316E-47F6-A6C6-DF4C07487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CE5EC02-69B7-44EB-826B-82C38B7E15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598" y="271903"/>
            <a:ext cx="9188803" cy="6119019"/>
          </a:xfr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0928772-F2C7-4F89-9007-BCD4C8E81D3E}"/>
              </a:ext>
            </a:extLst>
          </p:cNvPr>
          <p:cNvSpPr/>
          <p:nvPr/>
        </p:nvSpPr>
        <p:spPr>
          <a:xfrm>
            <a:off x="8156536" y="5850235"/>
            <a:ext cx="40354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День знаний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7083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E87F8-6207-49E7-A79B-AA5551A65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4D0F32FC-ABAC-4BA1-81EB-1450E850DC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65422" cy="4178415"/>
          </a:xfr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D6AC158-E6B0-49EF-9BCA-C1244BA3ADFD}"/>
              </a:ext>
            </a:extLst>
          </p:cNvPr>
          <p:cNvSpPr/>
          <p:nvPr/>
        </p:nvSpPr>
        <p:spPr>
          <a:xfrm>
            <a:off x="7343855" y="5934670"/>
            <a:ext cx="47066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День здоровья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D43984C-D8F2-4E7B-BFCF-0BC296BA7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2055813"/>
            <a:ext cx="5565422" cy="417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07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0B8A2D-495C-4EC9-A9DE-134495049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A5A6397-ED12-44F7-9C1F-FE8CBE09D8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73511" cy="4034332"/>
          </a:xfr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82A471-ED23-4BB1-BC9D-94BD5119C212}"/>
              </a:ext>
            </a:extLst>
          </p:cNvPr>
          <p:cNvSpPr/>
          <p:nvPr/>
        </p:nvSpPr>
        <p:spPr>
          <a:xfrm>
            <a:off x="7485391" y="5934670"/>
            <a:ext cx="47066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</a:rPr>
              <a:t>День здоровья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86DDCA-DC8D-47FE-8AE4-1A71F769FD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8656" y="1661691"/>
            <a:ext cx="5729999" cy="430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668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9C6887-D302-47CF-816F-69085B325D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3AC4A871-8912-4886-B6B0-D90AE8D03E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022" y="445240"/>
            <a:ext cx="7334956" cy="5506948"/>
          </a:xfr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12BE26C-7809-45F7-90D6-80CF3C12BD7F}"/>
              </a:ext>
            </a:extLst>
          </p:cNvPr>
          <p:cNvSpPr/>
          <p:nvPr/>
        </p:nvSpPr>
        <p:spPr>
          <a:xfrm>
            <a:off x="7485391" y="6031210"/>
            <a:ext cx="470660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5400" b="1" dirty="0">
                <a:ln w="12700">
                  <a:solidFill>
                    <a:srgbClr val="4472C4"/>
                  </a:solidFill>
                  <a:prstDash val="solid"/>
                </a:ln>
                <a:pattFill prst="pct50">
                  <a:fgClr>
                    <a:srgbClr val="4472C4"/>
                  </a:fgClr>
                  <a:bgClr>
                    <a:srgbClr val="4472C4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72C4"/>
                  </a:outerShdw>
                </a:effectLst>
              </a:rPr>
              <a:t>День здоровья</a:t>
            </a:r>
          </a:p>
        </p:txBody>
      </p:sp>
    </p:spTree>
    <p:extLst>
      <p:ext uri="{BB962C8B-B14F-4D97-AF65-F5344CB8AC3E}">
        <p14:creationId xmlns:p14="http://schemas.microsoft.com/office/powerpoint/2010/main" val="709035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28A9B6-04E6-44FA-B06C-15FD8961E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364A9E6-4EDC-4673-AFB5-2D3C3B308B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25" y="173214"/>
            <a:ext cx="4634597" cy="6179464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233B6E-0FBF-45BA-9108-F62B4ADC7E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123" y="1921789"/>
            <a:ext cx="5907852" cy="443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206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B0744B-EDD6-4D30-B7B4-3C4522F40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75A65D82-AE2D-47A5-95D6-9B3304DD56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9" y="245180"/>
            <a:ext cx="3263503" cy="4351338"/>
          </a:xfr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66DA536-FF18-40FF-9497-B5C5014B4B7C}"/>
              </a:ext>
            </a:extLst>
          </p:cNvPr>
          <p:cNvSpPr/>
          <p:nvPr/>
        </p:nvSpPr>
        <p:spPr>
          <a:xfrm>
            <a:off x="7886270" y="5934670"/>
            <a:ext cx="4305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Волонтерство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0D0833-505A-4077-BECA-A60368255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986" y="1607725"/>
            <a:ext cx="3937706" cy="52502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1C4B42C-2C3D-4514-A52F-D1A1102144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360" y="245180"/>
            <a:ext cx="3772562" cy="503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11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4F9886-21D3-4CAF-B52F-96BB0FF61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DCEB9F8-EA19-4A79-9C65-C84F18B438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95746" cy="4351338"/>
          </a:xfr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14E1E23-1FE8-4CF7-B648-FDA8ECD34149}"/>
              </a:ext>
            </a:extLst>
          </p:cNvPr>
          <p:cNvSpPr/>
          <p:nvPr/>
        </p:nvSpPr>
        <p:spPr>
          <a:xfrm>
            <a:off x="7886270" y="6031210"/>
            <a:ext cx="4305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Волонтерство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B6CB5A2-2A35-4B61-B5BA-CFB890463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801" y="1958621"/>
            <a:ext cx="5644444" cy="42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156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A14684-DBA6-4FB1-9D9F-086E17251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9EB85B0-6A82-45D2-9D4A-0E77464E00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54" y="374005"/>
            <a:ext cx="4276372" cy="5701831"/>
          </a:xfr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31E7903-5D7A-41A6-897C-83914A7956FD}"/>
              </a:ext>
            </a:extLst>
          </p:cNvPr>
          <p:cNvSpPr/>
          <p:nvPr/>
        </p:nvSpPr>
        <p:spPr>
          <a:xfrm>
            <a:off x="6640993" y="6031210"/>
            <a:ext cx="55510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Экскурсия на ЗМЗ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A9BF480-7866-4971-AAEB-167254A70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0338" y="374005"/>
            <a:ext cx="4276372" cy="570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367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98D76C-D597-44CC-8A19-839431A9C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7243AF-4220-4E66-BDA5-6A10D6B7D7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Почему Вы выбрали наш техникум?</a:t>
            </a:r>
          </a:p>
          <a:p>
            <a:r>
              <a:rPr lang="ru-RU" dirty="0"/>
              <a:t>Здесь дают хорошее образование-11 чел.</a:t>
            </a:r>
          </a:p>
          <a:p>
            <a:r>
              <a:rPr lang="ru-RU" dirty="0"/>
              <a:t>Специальность мне интересна-17 чел.</a:t>
            </a:r>
          </a:p>
          <a:p>
            <a:r>
              <a:rPr lang="ru-RU" dirty="0"/>
              <a:t>По совету родителей,знакомых-9 чел.</a:t>
            </a:r>
          </a:p>
          <a:p>
            <a:r>
              <a:rPr lang="ru-RU" dirty="0"/>
              <a:t>Заставили родители-0 чел.</a:t>
            </a:r>
          </a:p>
          <a:p>
            <a:r>
              <a:rPr lang="ru-RU" dirty="0"/>
              <a:t>Надоела школа-3 чел.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2877E32-9C30-44F1-B594-D0BCECEF210B}"/>
              </a:ext>
            </a:extLst>
          </p:cNvPr>
          <p:cNvSpPr/>
          <p:nvPr/>
        </p:nvSpPr>
        <p:spPr>
          <a:xfrm>
            <a:off x="2225264" y="566241"/>
            <a:ext cx="79745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Анкетирование студентов</a:t>
            </a:r>
          </a:p>
        </p:txBody>
      </p:sp>
    </p:spTree>
    <p:extLst>
      <p:ext uri="{BB962C8B-B14F-4D97-AF65-F5344CB8AC3E}">
        <p14:creationId xmlns:p14="http://schemas.microsoft.com/office/powerpoint/2010/main" val="3474924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68ECA6-ABAB-4956-A9C2-BED086208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402A74-A5BC-49DA-9D8A-D4F6DF889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Что показалось наиболее сложным </a:t>
            </a:r>
          </a:p>
          <a:p>
            <a:r>
              <a:rPr lang="ru-RU" dirty="0"/>
              <a:t>Обучение-18 чел.</a:t>
            </a:r>
          </a:p>
          <a:p>
            <a:r>
              <a:rPr lang="ru-RU" dirty="0"/>
              <a:t>Вхождение в коллектив-3 чел.</a:t>
            </a:r>
          </a:p>
          <a:p>
            <a:r>
              <a:rPr lang="ru-RU" dirty="0"/>
              <a:t>Условия обучения-3 чел.</a:t>
            </a:r>
          </a:p>
          <a:p>
            <a:pPr marL="0" indent="0">
              <a:buNone/>
            </a:pPr>
            <a:r>
              <a:rPr lang="ru-RU" b="1" dirty="0"/>
              <a:t>Интересно ли Вам учиться?-</a:t>
            </a:r>
            <a:r>
              <a:rPr lang="ru-RU" dirty="0"/>
              <a:t>ЕДИНОГЛАСНО «ДА»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9473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AFEC2E-6F61-4E3E-A986-D3873E19B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98D09C-A897-4EDC-9CC7-48EB12316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Что Вам нравится в учебе?</a:t>
            </a:r>
          </a:p>
          <a:p>
            <a:r>
              <a:rPr lang="ru-RU" dirty="0"/>
              <a:t>Возможность узнать что-то новое-19 чел.</a:t>
            </a:r>
          </a:p>
          <a:p>
            <a:r>
              <a:rPr lang="ru-RU" dirty="0"/>
              <a:t>Получение оценок-1 чел.</a:t>
            </a:r>
          </a:p>
          <a:p>
            <a:r>
              <a:rPr lang="ru-RU" dirty="0"/>
              <a:t>Общение с преподавателями-10 чел.</a:t>
            </a:r>
          </a:p>
          <a:p>
            <a:r>
              <a:rPr lang="ru-RU" dirty="0"/>
              <a:t>Люблю учиться-2 чел.</a:t>
            </a:r>
          </a:p>
          <a:p>
            <a:r>
              <a:rPr lang="ru-RU" dirty="0"/>
              <a:t>Общение с одногруппниками-19 чел.</a:t>
            </a:r>
          </a:p>
          <a:p>
            <a:r>
              <a:rPr lang="ru-RU" dirty="0"/>
              <a:t>Самостоятельная работа-1 чел.</a:t>
            </a:r>
          </a:p>
        </p:txBody>
      </p:sp>
    </p:spTree>
    <p:extLst>
      <p:ext uri="{BB962C8B-B14F-4D97-AF65-F5344CB8AC3E}">
        <p14:creationId xmlns:p14="http://schemas.microsoft.com/office/powerpoint/2010/main" val="2249051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53F7F7-9466-4CD2-BC70-8D51F8ADC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A20794-F253-45B0-A7EA-BFFD94DBE6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Как Вы оцениваете морально-нравственную атмосферу в техникуме?</a:t>
            </a:r>
          </a:p>
          <a:p>
            <a:r>
              <a:rPr lang="ru-RU" dirty="0"/>
              <a:t>Доброжелательная-20 чел</a:t>
            </a:r>
          </a:p>
          <a:p>
            <a:r>
              <a:rPr lang="ru-RU" dirty="0"/>
              <a:t>Нейтральная-3 чел</a:t>
            </a:r>
          </a:p>
          <a:p>
            <a:r>
              <a:rPr lang="ru-RU" dirty="0"/>
              <a:t>Недоброжелательная-1 чел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9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4941FC-7159-42EE-9274-66F085F60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0FC0E1-25C0-4891-B665-7A817CC26E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Удовлетворены ли Вы различными аспектами </a:t>
            </a:r>
            <a:r>
              <a:rPr lang="ru-RU" b="1" dirty="0" err="1"/>
              <a:t>студ.жизни</a:t>
            </a:r>
            <a:r>
              <a:rPr lang="ru-RU" b="1" dirty="0"/>
              <a:t>?</a:t>
            </a:r>
          </a:p>
          <a:p>
            <a:r>
              <a:rPr lang="ru-RU" dirty="0"/>
              <a:t>Организацией учебного процесса-20 чел.</a:t>
            </a:r>
          </a:p>
          <a:p>
            <a:r>
              <a:rPr lang="ru-RU" dirty="0"/>
              <a:t>Взаимоотношение между студентами-24 чел.</a:t>
            </a:r>
          </a:p>
          <a:p>
            <a:r>
              <a:rPr lang="ru-RU" dirty="0"/>
              <a:t>Взаимоотношение с преподавателями-21 чел.</a:t>
            </a:r>
          </a:p>
          <a:p>
            <a:r>
              <a:rPr lang="ru-RU" dirty="0"/>
              <a:t>Взаимоотношение с администрацией-21 чел.</a:t>
            </a:r>
          </a:p>
        </p:txBody>
      </p:sp>
    </p:spTree>
    <p:extLst>
      <p:ext uri="{BB962C8B-B14F-4D97-AF65-F5344CB8AC3E}">
        <p14:creationId xmlns:p14="http://schemas.microsoft.com/office/powerpoint/2010/main" val="150332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AA8BBB-6A4C-42AB-881E-D09ABCA44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A5A412-6394-4A27-AC15-B189022F2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Удовлетворены ли Вы возможностями ля различных занятий?</a:t>
            </a:r>
          </a:p>
          <a:p>
            <a:r>
              <a:rPr lang="ru-RU" dirty="0"/>
              <a:t>Для проведения учебных занятий-22 чел.</a:t>
            </a:r>
          </a:p>
          <a:p>
            <a:r>
              <a:rPr lang="ru-RU" dirty="0"/>
              <a:t>Для занятий спортом-20 чел.</a:t>
            </a:r>
          </a:p>
          <a:p>
            <a:r>
              <a:rPr lang="ru-RU" dirty="0"/>
              <a:t>Для занятий в кружках доп.образования-19 чел.</a:t>
            </a:r>
          </a:p>
        </p:txBody>
      </p:sp>
    </p:spTree>
    <p:extLst>
      <p:ext uri="{BB962C8B-B14F-4D97-AF65-F5344CB8AC3E}">
        <p14:creationId xmlns:p14="http://schemas.microsoft.com/office/powerpoint/2010/main" val="136565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E6D984-A690-4473-B3FE-035F24EE0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Изучаемые предметы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573AD44-FCCB-48B6-929E-6C189383F3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Любимые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7DD591E-EF89-4D3E-A391-F85C21C86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6612" y="2505075"/>
            <a:ext cx="5157787" cy="368458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Литература -2 чел.</a:t>
            </a:r>
          </a:p>
          <a:p>
            <a:r>
              <a:rPr lang="ru-RU" dirty="0"/>
              <a:t>История-1 чел.</a:t>
            </a:r>
          </a:p>
          <a:p>
            <a:r>
              <a:rPr lang="ru-RU" dirty="0"/>
              <a:t>Математика-9 чел.</a:t>
            </a:r>
          </a:p>
          <a:p>
            <a:r>
              <a:rPr lang="ru-RU" dirty="0"/>
              <a:t>Физика-7 чел.</a:t>
            </a:r>
          </a:p>
          <a:p>
            <a:r>
              <a:rPr lang="ru-RU" dirty="0"/>
              <a:t>Иностранный язык-5 чел.</a:t>
            </a:r>
          </a:p>
          <a:p>
            <a:r>
              <a:rPr lang="ru-RU" dirty="0"/>
              <a:t>Физическая культура- 5 чел.</a:t>
            </a:r>
          </a:p>
          <a:p>
            <a:r>
              <a:rPr lang="ru-RU" dirty="0"/>
              <a:t>Русский язык-3 чел.</a:t>
            </a:r>
          </a:p>
          <a:p>
            <a:r>
              <a:rPr lang="ru-RU" dirty="0"/>
              <a:t>Информатика-2 чел.</a:t>
            </a:r>
          </a:p>
          <a:p>
            <a:r>
              <a:rPr lang="ru-RU" dirty="0"/>
              <a:t>Классный час-1 чел.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FF2E3EE-F74C-4F54-A8D4-6CF330A20B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Нелюбимые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66EE813-8384-4194-8707-97BEAD783C7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Математика-12 чел.</a:t>
            </a:r>
          </a:p>
          <a:p>
            <a:r>
              <a:rPr lang="ru-RU" dirty="0"/>
              <a:t>История-3 чел.</a:t>
            </a:r>
          </a:p>
          <a:p>
            <a:r>
              <a:rPr lang="ru-RU" dirty="0"/>
              <a:t>Литература-3 чел.</a:t>
            </a:r>
          </a:p>
        </p:txBody>
      </p:sp>
    </p:spTree>
    <p:extLst>
      <p:ext uri="{BB962C8B-B14F-4D97-AF65-F5344CB8AC3E}">
        <p14:creationId xmlns:p14="http://schemas.microsoft.com/office/powerpoint/2010/main" val="2482617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A7846-2DF0-409F-9444-1714E80E7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Меня не устраивает….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6E55AD-4ABE-4A07-BA85-FE4DEDF28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Гардероб</a:t>
            </a:r>
          </a:p>
          <a:p>
            <a:r>
              <a:rPr lang="ru-RU" dirty="0"/>
              <a:t>Маленький спортзал</a:t>
            </a:r>
          </a:p>
          <a:p>
            <a:r>
              <a:rPr lang="ru-RU" dirty="0"/>
              <a:t>Мало питьевых фонтанчиков</a:t>
            </a:r>
          </a:p>
          <a:p>
            <a:r>
              <a:rPr lang="ru-RU" dirty="0"/>
              <a:t>Отсутствие пятиминуток</a:t>
            </a:r>
          </a:p>
        </p:txBody>
      </p:sp>
    </p:spTree>
    <p:extLst>
      <p:ext uri="{BB962C8B-B14F-4D97-AF65-F5344CB8AC3E}">
        <p14:creationId xmlns:p14="http://schemas.microsoft.com/office/powerpoint/2010/main" val="1373657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A7846-2DF0-409F-9444-1714E80E7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6E55AD-4ABE-4A07-BA85-FE4DEDF28B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Общий контингент:25 юношей</a:t>
            </a:r>
          </a:p>
          <a:p>
            <a:r>
              <a:rPr lang="ru-RU" dirty="0"/>
              <a:t>Возраст(на 07.09.2022 г.)</a:t>
            </a:r>
          </a:p>
          <a:p>
            <a:r>
              <a:rPr lang="ru-RU" dirty="0"/>
              <a:t>15 лет-6 чел.</a:t>
            </a:r>
          </a:p>
          <a:p>
            <a:r>
              <a:rPr lang="ru-RU" dirty="0"/>
              <a:t>16 лет-18 чел.</a:t>
            </a:r>
          </a:p>
          <a:p>
            <a:r>
              <a:rPr lang="ru-RU" dirty="0"/>
              <a:t>17 лет-1 чел.</a:t>
            </a:r>
          </a:p>
          <a:p>
            <a:r>
              <a:rPr lang="ru-RU" dirty="0"/>
              <a:t>Проживают:</a:t>
            </a:r>
          </a:p>
          <a:p>
            <a:r>
              <a:rPr lang="ru-RU" dirty="0"/>
              <a:t>г.Заволжье-12 чел.</a:t>
            </a:r>
          </a:p>
          <a:p>
            <a:r>
              <a:rPr lang="ru-RU" dirty="0"/>
              <a:t>г.Городец-5 чел.</a:t>
            </a:r>
          </a:p>
          <a:p>
            <a:r>
              <a:rPr lang="ru-RU" dirty="0"/>
              <a:t>Городецкий район-5 чел.</a:t>
            </a:r>
          </a:p>
          <a:p>
            <a:r>
              <a:rPr lang="ru-RU" dirty="0" err="1"/>
              <a:t>Балахнинский</a:t>
            </a:r>
            <a:r>
              <a:rPr lang="ru-RU" dirty="0"/>
              <a:t> район-2 чел.</a:t>
            </a:r>
          </a:p>
          <a:p>
            <a:r>
              <a:rPr lang="ru-RU" dirty="0"/>
              <a:t>Чкаловский район-1 чел.</a:t>
            </a:r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0B21235-EA45-4776-8682-D41D7D0A4E63}"/>
              </a:ext>
            </a:extLst>
          </p:cNvPr>
          <p:cNvSpPr/>
          <p:nvPr/>
        </p:nvSpPr>
        <p:spPr>
          <a:xfrm>
            <a:off x="1971172" y="566241"/>
            <a:ext cx="7956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Социальная карта группы</a:t>
            </a:r>
          </a:p>
        </p:txBody>
      </p:sp>
    </p:spTree>
    <p:extLst>
      <p:ext uri="{BB962C8B-B14F-4D97-AF65-F5344CB8AC3E}">
        <p14:creationId xmlns:p14="http://schemas.microsoft.com/office/powerpoint/2010/main" val="2045890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332FEA-5DC5-4C5D-A29A-59D015C66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D94D63D-B2A3-42E1-9882-0A5BE0CD4155}"/>
              </a:ext>
            </a:extLst>
          </p:cNvPr>
          <p:cNvSpPr/>
          <p:nvPr/>
        </p:nvSpPr>
        <p:spPr>
          <a:xfrm>
            <a:off x="2493301" y="0"/>
            <a:ext cx="6934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Итоги УСПЕВАЕМОСТИ</a:t>
            </a:r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ED773880-E533-4BA2-BD94-E644150739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1609769"/>
              </p:ext>
            </p:extLst>
          </p:nvPr>
        </p:nvGraphicFramePr>
        <p:xfrm>
          <a:off x="745066" y="1027906"/>
          <a:ext cx="10189983" cy="533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8303">
                  <a:extLst>
                    <a:ext uri="{9D8B030D-6E8A-4147-A177-3AD203B41FA5}">
                      <a16:colId xmlns:a16="http://schemas.microsoft.com/office/drawing/2014/main" val="357250729"/>
                    </a:ext>
                  </a:extLst>
                </a:gridCol>
                <a:gridCol w="648180">
                  <a:extLst>
                    <a:ext uri="{9D8B030D-6E8A-4147-A177-3AD203B41FA5}">
                      <a16:colId xmlns:a16="http://schemas.microsoft.com/office/drawing/2014/main" val="1317765733"/>
                    </a:ext>
                  </a:extLst>
                </a:gridCol>
                <a:gridCol w="640513">
                  <a:extLst>
                    <a:ext uri="{9D8B030D-6E8A-4147-A177-3AD203B41FA5}">
                      <a16:colId xmlns:a16="http://schemas.microsoft.com/office/drawing/2014/main" val="1250177453"/>
                    </a:ext>
                  </a:extLst>
                </a:gridCol>
                <a:gridCol w="713298">
                  <a:extLst>
                    <a:ext uri="{9D8B030D-6E8A-4147-A177-3AD203B41FA5}">
                      <a16:colId xmlns:a16="http://schemas.microsoft.com/office/drawing/2014/main" val="2063592906"/>
                    </a:ext>
                  </a:extLst>
                </a:gridCol>
                <a:gridCol w="767839">
                  <a:extLst>
                    <a:ext uri="{9D8B030D-6E8A-4147-A177-3AD203B41FA5}">
                      <a16:colId xmlns:a16="http://schemas.microsoft.com/office/drawing/2014/main" val="408007433"/>
                    </a:ext>
                  </a:extLst>
                </a:gridCol>
                <a:gridCol w="848004">
                  <a:extLst>
                    <a:ext uri="{9D8B030D-6E8A-4147-A177-3AD203B41FA5}">
                      <a16:colId xmlns:a16="http://schemas.microsoft.com/office/drawing/2014/main" val="1273331451"/>
                    </a:ext>
                  </a:extLst>
                </a:gridCol>
                <a:gridCol w="742413">
                  <a:extLst>
                    <a:ext uri="{9D8B030D-6E8A-4147-A177-3AD203B41FA5}">
                      <a16:colId xmlns:a16="http://schemas.microsoft.com/office/drawing/2014/main" val="1995829490"/>
                    </a:ext>
                  </a:extLst>
                </a:gridCol>
                <a:gridCol w="829756">
                  <a:extLst>
                    <a:ext uri="{9D8B030D-6E8A-4147-A177-3AD203B41FA5}">
                      <a16:colId xmlns:a16="http://schemas.microsoft.com/office/drawing/2014/main" val="76639430"/>
                    </a:ext>
                  </a:extLst>
                </a:gridCol>
                <a:gridCol w="1018997">
                  <a:extLst>
                    <a:ext uri="{9D8B030D-6E8A-4147-A177-3AD203B41FA5}">
                      <a16:colId xmlns:a16="http://schemas.microsoft.com/office/drawing/2014/main" val="1452366167"/>
                    </a:ext>
                  </a:extLst>
                </a:gridCol>
                <a:gridCol w="698742">
                  <a:extLst>
                    <a:ext uri="{9D8B030D-6E8A-4147-A177-3AD203B41FA5}">
                      <a16:colId xmlns:a16="http://schemas.microsoft.com/office/drawing/2014/main" val="2083180506"/>
                    </a:ext>
                  </a:extLst>
                </a:gridCol>
                <a:gridCol w="756969">
                  <a:extLst>
                    <a:ext uri="{9D8B030D-6E8A-4147-A177-3AD203B41FA5}">
                      <a16:colId xmlns:a16="http://schemas.microsoft.com/office/drawing/2014/main" val="2218052392"/>
                    </a:ext>
                  </a:extLst>
                </a:gridCol>
                <a:gridCol w="756969">
                  <a:extLst>
                    <a:ext uri="{9D8B030D-6E8A-4147-A177-3AD203B41FA5}">
                      <a16:colId xmlns:a16="http://schemas.microsoft.com/office/drawing/2014/main" val="2686071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ФИ0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Рус.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Род.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Физика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Химия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ОБЖ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Лит-</a:t>
                      </a:r>
                      <a:r>
                        <a:rPr lang="ru-RU" sz="1400" dirty="0" err="1"/>
                        <a:t>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Физ-ра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История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Ин.яз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Информатика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01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Абрамов А.С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3\4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3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Атеняев</a:t>
                      </a:r>
                      <a:r>
                        <a:rPr lang="ru-RU" dirty="0"/>
                        <a:t> Н.В.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Н\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40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Бессонов И.П.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Болотов Н.К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3\4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880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Годованов</a:t>
                      </a:r>
                      <a:r>
                        <a:rPr lang="ru-RU" dirty="0"/>
                        <a:t> К.А.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2\3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3\4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38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Голошапов</a:t>
                      </a:r>
                      <a:r>
                        <a:rPr lang="ru-RU" dirty="0"/>
                        <a:t> А.С.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3\4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03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Гусев Д.Ф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Н\А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2\3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873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Евсеев М.С.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3\4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73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Жихарев А.М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499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Копысев</a:t>
                      </a:r>
                      <a:r>
                        <a:rPr lang="ru-RU" dirty="0"/>
                        <a:t> Д.С.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Н\А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Н\А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3\4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646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Королев К.Н.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Кравец Д.Д.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365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Мишанов</a:t>
                      </a:r>
                      <a:r>
                        <a:rPr lang="ru-RU" dirty="0"/>
                        <a:t> А.В.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8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1796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040777-6175-4719-82C5-EAF58516F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8E0F67-CD3F-4B5D-A2BE-DD57B5DA1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9">
            <a:extLst>
              <a:ext uri="{FF2B5EF4-FFF2-40B4-BE49-F238E27FC236}">
                <a16:creationId xmlns:a16="http://schemas.microsoft.com/office/drawing/2014/main" id="{321FEFC4-1C2A-44CD-9C17-E2B62D3768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9411799"/>
              </p:ext>
            </p:extLst>
          </p:nvPr>
        </p:nvGraphicFramePr>
        <p:xfrm>
          <a:off x="1001008" y="837883"/>
          <a:ext cx="10189983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8303">
                  <a:extLst>
                    <a:ext uri="{9D8B030D-6E8A-4147-A177-3AD203B41FA5}">
                      <a16:colId xmlns:a16="http://schemas.microsoft.com/office/drawing/2014/main" val="357250729"/>
                    </a:ext>
                  </a:extLst>
                </a:gridCol>
                <a:gridCol w="648180">
                  <a:extLst>
                    <a:ext uri="{9D8B030D-6E8A-4147-A177-3AD203B41FA5}">
                      <a16:colId xmlns:a16="http://schemas.microsoft.com/office/drawing/2014/main" val="1317765733"/>
                    </a:ext>
                  </a:extLst>
                </a:gridCol>
                <a:gridCol w="640513">
                  <a:extLst>
                    <a:ext uri="{9D8B030D-6E8A-4147-A177-3AD203B41FA5}">
                      <a16:colId xmlns:a16="http://schemas.microsoft.com/office/drawing/2014/main" val="1250177453"/>
                    </a:ext>
                  </a:extLst>
                </a:gridCol>
                <a:gridCol w="713298">
                  <a:extLst>
                    <a:ext uri="{9D8B030D-6E8A-4147-A177-3AD203B41FA5}">
                      <a16:colId xmlns:a16="http://schemas.microsoft.com/office/drawing/2014/main" val="2063592906"/>
                    </a:ext>
                  </a:extLst>
                </a:gridCol>
                <a:gridCol w="767839">
                  <a:extLst>
                    <a:ext uri="{9D8B030D-6E8A-4147-A177-3AD203B41FA5}">
                      <a16:colId xmlns:a16="http://schemas.microsoft.com/office/drawing/2014/main" val="408007433"/>
                    </a:ext>
                  </a:extLst>
                </a:gridCol>
                <a:gridCol w="848004">
                  <a:extLst>
                    <a:ext uri="{9D8B030D-6E8A-4147-A177-3AD203B41FA5}">
                      <a16:colId xmlns:a16="http://schemas.microsoft.com/office/drawing/2014/main" val="1273331451"/>
                    </a:ext>
                  </a:extLst>
                </a:gridCol>
                <a:gridCol w="742413">
                  <a:extLst>
                    <a:ext uri="{9D8B030D-6E8A-4147-A177-3AD203B41FA5}">
                      <a16:colId xmlns:a16="http://schemas.microsoft.com/office/drawing/2014/main" val="1995829490"/>
                    </a:ext>
                  </a:extLst>
                </a:gridCol>
                <a:gridCol w="829756">
                  <a:extLst>
                    <a:ext uri="{9D8B030D-6E8A-4147-A177-3AD203B41FA5}">
                      <a16:colId xmlns:a16="http://schemas.microsoft.com/office/drawing/2014/main" val="76639430"/>
                    </a:ext>
                  </a:extLst>
                </a:gridCol>
                <a:gridCol w="1018997">
                  <a:extLst>
                    <a:ext uri="{9D8B030D-6E8A-4147-A177-3AD203B41FA5}">
                      <a16:colId xmlns:a16="http://schemas.microsoft.com/office/drawing/2014/main" val="1452366167"/>
                    </a:ext>
                  </a:extLst>
                </a:gridCol>
                <a:gridCol w="698742">
                  <a:extLst>
                    <a:ext uri="{9D8B030D-6E8A-4147-A177-3AD203B41FA5}">
                      <a16:colId xmlns:a16="http://schemas.microsoft.com/office/drawing/2014/main" val="2083180506"/>
                    </a:ext>
                  </a:extLst>
                </a:gridCol>
                <a:gridCol w="756969">
                  <a:extLst>
                    <a:ext uri="{9D8B030D-6E8A-4147-A177-3AD203B41FA5}">
                      <a16:colId xmlns:a16="http://schemas.microsoft.com/office/drawing/2014/main" val="2218052392"/>
                    </a:ext>
                  </a:extLst>
                </a:gridCol>
                <a:gridCol w="756969">
                  <a:extLst>
                    <a:ext uri="{9D8B030D-6E8A-4147-A177-3AD203B41FA5}">
                      <a16:colId xmlns:a16="http://schemas.microsoft.com/office/drawing/2014/main" val="2686071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ФИ0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Рус.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Род.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Физика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Химия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ОБЖ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Лит-</a:t>
                      </a:r>
                      <a:r>
                        <a:rPr lang="ru-RU" sz="1400" dirty="0" err="1"/>
                        <a:t>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Физ-ра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История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Ин.яз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Информатика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01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Мухин М.А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3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Петров Н.М.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40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Преснов</a:t>
                      </a:r>
                      <a:r>
                        <a:rPr lang="ru-RU" dirty="0"/>
                        <a:t> А.А.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Салгалов</a:t>
                      </a:r>
                      <a:r>
                        <a:rPr lang="ru-RU" dirty="0"/>
                        <a:t> И.Р.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880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Сарапов</a:t>
                      </a:r>
                      <a:r>
                        <a:rPr lang="ru-RU" dirty="0"/>
                        <a:t> М.А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3\4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3\4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38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Свистунов С.А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03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Симагин К.С.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Н\А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873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Смирнов С.Р.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73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Солодков М.В.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3\2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3\4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3\4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499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Терешкин Д.Е.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4\5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646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Чекмарев М.Р.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9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Шишкин Е.А.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365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493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66B9E0-4C91-4FA5-A9E4-D5E9C063E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F0E949-0839-45CF-A024-BC0A60775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9451"/>
            <a:ext cx="10515600" cy="4351338"/>
          </a:xfrm>
        </p:spPr>
        <p:txBody>
          <a:bodyPr/>
          <a:lstStyle/>
          <a:p>
            <a:r>
              <a:rPr lang="ru-RU" b="1" dirty="0"/>
              <a:t>Приказ об обеспечении комплексной безопасности №100</a:t>
            </a:r>
          </a:p>
          <a:p>
            <a:r>
              <a:rPr lang="ru-RU" b="1" dirty="0"/>
              <a:t>Алгоритм действий при объявлении сигнала «БАРЬЕР»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639334E-50BE-41EE-B24D-0AC836AAB257}"/>
              </a:ext>
            </a:extLst>
          </p:cNvPr>
          <p:cNvSpPr/>
          <p:nvPr/>
        </p:nvSpPr>
        <p:spPr>
          <a:xfrm>
            <a:off x="1278175" y="150743"/>
            <a:ext cx="963565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Ознакомление </a:t>
            </a:r>
          </a:p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 нормативными документами</a:t>
            </a:r>
          </a:p>
        </p:txBody>
      </p:sp>
    </p:spTree>
    <p:extLst>
      <p:ext uri="{BB962C8B-B14F-4D97-AF65-F5344CB8AC3E}">
        <p14:creationId xmlns:p14="http://schemas.microsoft.com/office/powerpoint/2010/main" val="29581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FAD1F2-7B7F-44A6-8C6F-8AAD430DB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473308B-D129-409A-9C1D-18AF55B290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2" y="1349727"/>
            <a:ext cx="3823695" cy="435133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C772EB3-6D2D-4758-A02A-329073476033}"/>
              </a:ext>
            </a:extLst>
          </p:cNvPr>
          <p:cNvSpPr/>
          <p:nvPr/>
        </p:nvSpPr>
        <p:spPr>
          <a:xfrm>
            <a:off x="3454679" y="-107355"/>
            <a:ext cx="43795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Наши победы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9186F09-04D3-4A3C-A1A7-84431A2B6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2807" y="646643"/>
            <a:ext cx="4533900" cy="64008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84F5AC-CB6F-4576-9B71-6F24903905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9194" y="675921"/>
            <a:ext cx="4542993" cy="581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76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88B12D-BAE7-46C5-B742-DAB58E71F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3EA193D-8F54-41AF-9F78-7B028ADAF7DF}"/>
              </a:ext>
            </a:extLst>
          </p:cNvPr>
          <p:cNvSpPr/>
          <p:nvPr/>
        </p:nvSpPr>
        <p:spPr>
          <a:xfrm>
            <a:off x="3463625" y="365125"/>
            <a:ext cx="45648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Зимняя сессия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EDA23928-3262-43BF-8418-A5F7271D61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489" y="1288454"/>
            <a:ext cx="9189155" cy="5569545"/>
          </a:xfrm>
        </p:spPr>
      </p:pic>
    </p:spTree>
    <p:extLst>
      <p:ext uri="{BB962C8B-B14F-4D97-AF65-F5344CB8AC3E}">
        <p14:creationId xmlns:p14="http://schemas.microsoft.com/office/powerpoint/2010/main" val="3653854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644B8B-76F6-4031-9BE4-52D450446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57B221F-8FC4-44FF-8EA9-84EA6D25DF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022" y="169333"/>
            <a:ext cx="9979378" cy="6323542"/>
          </a:xfrm>
        </p:spPr>
      </p:pic>
    </p:spTree>
    <p:extLst>
      <p:ext uri="{BB962C8B-B14F-4D97-AF65-F5344CB8AC3E}">
        <p14:creationId xmlns:p14="http://schemas.microsoft.com/office/powerpoint/2010/main" val="419765957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TM03457485[[fn=Сетка]]</Template>
  <TotalTime>92</TotalTime>
  <Words>814</Words>
  <Application>Microsoft Office PowerPoint</Application>
  <PresentationFormat>Широкоэкранный</PresentationFormat>
  <Paragraphs>413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Impact</vt:lpstr>
      <vt:lpstr>Times New Roman</vt:lpstr>
      <vt:lpstr>Тема Office</vt:lpstr>
      <vt:lpstr> Тема: «Первые итоги обучения»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Изучаемые предметы</vt:lpstr>
      <vt:lpstr>Меня не устраивает….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Тема: «Первые итоги обучения»</dc:title>
  <dc:creator>User</dc:creator>
  <cp:lastModifiedBy>User</cp:lastModifiedBy>
  <cp:revision>12</cp:revision>
  <dcterms:created xsi:type="dcterms:W3CDTF">2022-11-07T16:16:52Z</dcterms:created>
  <dcterms:modified xsi:type="dcterms:W3CDTF">2022-11-14T12:31:33Z</dcterms:modified>
</cp:coreProperties>
</file>